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189" r:id="rId3"/>
    <p:sldId id="1168" r:id="rId4"/>
    <p:sldId id="1284" r:id="rId5"/>
    <p:sldId id="1169" r:id="rId6"/>
    <p:sldId id="1177" r:id="rId7"/>
    <p:sldId id="1179" r:id="rId8"/>
    <p:sldId id="1180" r:id="rId9"/>
    <p:sldId id="1285" r:id="rId10"/>
    <p:sldId id="1286" r:id="rId11"/>
    <p:sldId id="1183" r:id="rId12"/>
    <p:sldId id="1184" r:id="rId13"/>
    <p:sldId id="1185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412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高中语文 选择性必修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2025/9/21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第二单元  中国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现当代作家作品研习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茶　　馆（节选）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理解戏剧的主题和思想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戏剧的主题和思想是潜台词的深层内涵。如在《茶馆》中，主题是反映中国社会的变迁和人民的苦难，人物的语言和潜台词都围绕着这个主题展开，如李三说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改良！改良！越改越凉，冰凉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，潜台词就是他对社会现状感到不满，对未来感到绝望，这也体现了戏剧的主题。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7308" y="2996952"/>
            <a:ext cx="11439394" cy="576248"/>
            <a:chOff x="407308" y="4869160"/>
            <a:chExt cx="11439394" cy="576248"/>
          </a:xfrm>
        </p:grpSpPr>
        <p:sp>
          <p:nvSpPr>
            <p:cNvPr id="4" name="内容占位符 1"/>
            <p:cNvSpPr txBox="1">
              <a:spLocks/>
            </p:cNvSpPr>
            <p:nvPr/>
          </p:nvSpPr>
          <p:spPr bwMode="auto">
            <a:xfrm>
              <a:off x="3117294" y="4869160"/>
              <a:ext cx="8729408" cy="576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spAutoFit/>
            </a:bodyPr>
            <a:lstStyle>
              <a:lvl1pPr marL="0" indent="0" algn="just" rtl="0" fontAlgn="base">
                <a:lnSpc>
                  <a:spcPct val="150000"/>
                </a:lnSpc>
                <a:spcBef>
                  <a:spcPts val="0"/>
                </a:spcBef>
                <a:spcAft>
                  <a:spcPct val="0"/>
                </a:spcAft>
                <a:buFontTx/>
                <a:buNone/>
                <a:tabLst>
                  <a:tab pos="5645150" algn="l"/>
                  <a:tab pos="9862820" algn="l"/>
                </a:tabLst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本课</a:t>
              </a:r>
              <a:r>
                <a:rPr lang="en-US" altLang="zh-CN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文学类阅读拓展提优</a:t>
              </a:r>
              <a:r>
                <a:rPr lang="en-US" altLang="zh-CN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第</a:t>
              </a:r>
              <a:r>
                <a: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9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题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（</a:t>
              </a:r>
              <a:r>
                <a: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P35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）</a:t>
              </a:r>
              <a:r>
                <a:rPr lang="zh-CN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21XBS5.EPS" descr="id:214748865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07308" y="5011907"/>
              <a:ext cx="2015490" cy="370840"/>
            </a:xfrm>
            <a:prstGeom prst="rect">
              <a:avLst/>
            </a:prstGeom>
          </p:spPr>
        </p:pic>
        <p:pic>
          <p:nvPicPr>
            <p:cNvPr id="6" name="手指.EPS" descr="id:214748866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469222" y="5074862"/>
              <a:ext cx="601648" cy="261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39848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4557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名家故事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老舍催稿趣事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抗日战争期间，《青年界》杂志曾向老舍催过稿。老舍在寄稿的同时，幽默地寄去了一封答催稿信：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元帅发来紧急令，内无粮草外无兵！小将提枪上了马，《青年界》上走一程。呔！马来！参见元帅。带来多少人马？两千来个字！还都是老弱残兵！后帐休息！得令！正是：旌旗明明，杀气满山头！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编辑催稿的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苦相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与作者的自谦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跃然纸上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养成记.EPS" descr="id:21474886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9359" y="755651"/>
            <a:ext cx="4671695" cy="485775"/>
          </a:xfrm>
          <a:prstGeom prst="rect">
            <a:avLst/>
          </a:prstGeom>
        </p:spPr>
      </p:pic>
      <p:pic>
        <p:nvPicPr>
          <p:cNvPr id="4" name="21XBS8.EPS" descr="id:21474886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7308" y="134982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5627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瞎凑</a:t>
            </a:r>
            <a:r>
              <a:rPr lang="en-US" altLang="zh-CN" b="1" smtClean="0">
                <a:solidFill>
                  <a:srgbClr val="F58A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的诗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一次，许多青年请教老舍应该怎样写诗。老舍说：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我不会写诗，只是瞎凑而已。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有人提议，请老舍当场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瞎凑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一首。于是，老舍随口吟了一首五言绝句：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大雨洗星海，长虹万籁天；冰莹成舍我，碧野林风眠。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寥寥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字，把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位文艺家的名字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瞎凑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在一起，形象鲜明，意境开阔，韵味无穷。青年们听了，无不赞叹叫绝。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7110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4685065"/>
          </a:xfrm>
        </p:spPr>
        <p:txBody>
          <a:bodyPr/>
          <a:lstStyle/>
          <a:p>
            <a:pPr algn="ctr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老舍：人民艺术家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老舍是我国著名作家，有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人民艺术家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之称。他出身于平民，了解平民。其作品始终为平民而写，关注底层人物的悲欢离合。他擅长运用北京口语词汇，使作品处处透露出浓厚的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京味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。他的作品语言通俗易懂，活泼幽默，风趣自然，生活气息淳厚，具有独特的个人魅力。同时，他还致力于文学的普及和曲艺的改造，身体力行地将文学和曲艺完美融合，为新相声和话剧的发展奠定了基础。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老舍幽默风趣的语言让人从诙谐中品味出生活的本色。把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想得深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的思想内容，用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说得俏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的语言表达出来，这便是老舍的独到之处。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人民情怀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风趣幽默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生活的本色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素材运用.EPS" descr="id:21474886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791977"/>
            <a:ext cx="2015490" cy="38862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06574" y="1340768"/>
            <a:ext cx="1211580" cy="461665"/>
            <a:chOff x="1454436" y="1286866"/>
            <a:chExt cx="1211580" cy="461665"/>
          </a:xfrm>
        </p:grpSpPr>
        <p:pic>
          <p:nvPicPr>
            <p:cNvPr id="5" name="BS25.eps" descr="id:2147489774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454436" y="1317297"/>
              <a:ext cx="1211580" cy="39560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1477274" y="1286866"/>
              <a:ext cx="8034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8258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640" y="5742192"/>
            <a:ext cx="1271077" cy="39337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605" y="4815162"/>
            <a:ext cx="1008112" cy="39337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4331766"/>
            <a:ext cx="1008112" cy="393378"/>
          </a:xfrm>
          <a:prstGeom prst="rect">
            <a:avLst/>
          </a:prstGeom>
        </p:spPr>
      </p:pic>
      <p:pic>
        <p:nvPicPr>
          <p:cNvPr id="4" name="教材晒清单.EPS" descr="id:2147488590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9794" y="764704"/>
            <a:ext cx="5035692" cy="484818"/>
          </a:xfrm>
          <a:prstGeom prst="rect">
            <a:avLst/>
          </a:prstGeom>
        </p:spPr>
      </p:pic>
      <p:pic>
        <p:nvPicPr>
          <p:cNvPr id="10" name="21XBS1.eps" descr="id:21474911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84701" y="1340768"/>
            <a:ext cx="2110105" cy="388620"/>
          </a:xfrm>
          <a:prstGeom prst="rect">
            <a:avLst/>
          </a:prstGeom>
        </p:spPr>
      </p:pic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4842031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成语辨析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老气横秋</a:t>
            </a:r>
            <a:r>
              <a:rPr lang="en-US" altLang="zh-CN" b="1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老态龙钟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老气横秋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形容人摆老资格，自以为了不起的样子。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形容人没有朝气，暮气沉沉的样子。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老态龙钟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：形容年老体弱、行动不灵便的样子。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老气横秋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用于青壮年，形容人的神态，有暮气沉沉、缺乏朝气的意思。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老态龙钟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多用于老年人，形容人的体态。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小张年龄并不大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却显得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老气横秋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爷爷已经八十岁高龄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皱纹深刻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白发如霜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渐渐有了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老态龙钟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736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640" y="3089524"/>
            <a:ext cx="1271077" cy="39337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词语积累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33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D9332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D9332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化干戈为玉帛</a:t>
            </a:r>
            <a:r>
              <a:rPr lang="zh-CN" altLang="zh-CN" b="1">
                <a:solidFill>
                  <a:srgbClr val="D933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把战争或争斗变为和平、友好。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33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D9332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D9332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横眉立目</a:t>
            </a:r>
            <a:r>
              <a:rPr lang="zh-CN" altLang="zh-CN" b="1">
                <a:solidFill>
                  <a:srgbClr val="D933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怒视的样子。多形容强横或强硬的神情。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33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D9332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D9332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陶朱之富</a:t>
            </a:r>
            <a:r>
              <a:rPr lang="zh-CN" altLang="zh-CN" b="1">
                <a:solidFill>
                  <a:srgbClr val="D933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泛指拥有巨额财产。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国家之间应摒弃前嫌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化干戈为玉帛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以和平手段解决纷争。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他膀大腰圆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说话间总是不自觉地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横眉立目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显得凶神恶煞。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这个年轻人凭借独特的商业眼光和不懈的努力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积累了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陶朱之富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成了业界瞩目的成功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人士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2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相关链接.EPS" descr="id:2147488604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836712"/>
            <a:ext cx="2015490" cy="38862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78583" y="1466678"/>
            <a:ext cx="1460162" cy="461665"/>
            <a:chOff x="345811" y="1394670"/>
            <a:chExt cx="1460162" cy="461665"/>
          </a:xfrm>
        </p:grpSpPr>
        <p:pic>
          <p:nvPicPr>
            <p:cNvPr id="7" name="BS23A.EPS" descr="id:214748861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smtClean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 dirty="0"/>
            </a:p>
          </p:txBody>
        </p:sp>
      </p:grpSp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1964347"/>
            <a:ext cx="11485848" cy="3900235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《茶馆》是老舍于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年间创作的以配合时政宣传为目的的话剧。中华人民共和国第一部宪法在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年颁布，作者抚今追昔感慨颇多，认为该写个说明新宪法得来不易的戏，用来教育青少年。于是，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年他动笔写了一个四幕六场的话剧，由光绪年间一直写到中华人民共和国成立前夕北平学生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反饥饿、反迫害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。戏里人物众多，主要人物是兄弟三人。老舍把初稿拿到北京人民艺术剧院，交给院长曹禺、总导演焦菊隐等人征求意见。他们一致认为，第一幕茶馆里的戏非常生动精彩，建议以此为基础发展成一部戏。这便是老舍之后创作的话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《茶馆》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1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452431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话　　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话剧指以对话方式为主的戏剧形式，于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世纪末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世纪初来到中国。与传统舞台剧、戏曲相区别，话剧主要叙述手段为演员在台上无伴奏的对白或独白，但可以使用少量音乐、歌唱等。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话剧是一门综合性艺术，剧本创作、导演、表演、舞美、灯光、评论缺一不可。中国传统戏剧均不属于话剧；一些西方传统戏剧，如古希腊戏剧，因为大量使用歌队，也不被认为是严格的话剧。现代西方舞台剧，如不注为音乐剧、歌剧等的，一般都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话剧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78583" y="836712"/>
            <a:ext cx="1460162" cy="461665"/>
            <a:chOff x="345811" y="1394670"/>
            <a:chExt cx="1460162" cy="461665"/>
          </a:xfrm>
        </p:grpSpPr>
        <p:pic>
          <p:nvPicPr>
            <p:cNvPr id="4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文化常识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485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文学类文本阅读之分析戏剧</a:t>
            </a: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潜台词</a:t>
            </a:r>
            <a:endParaRPr lang="en-US" altLang="zh-CN" b="1" smtClean="0">
              <a:solidFill>
                <a:srgbClr val="E26355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高考戳考点.EPS" descr="id:21474886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2846" y="755826"/>
            <a:ext cx="4744720" cy="485775"/>
          </a:xfrm>
          <a:prstGeom prst="rect">
            <a:avLst/>
          </a:prstGeom>
        </p:spPr>
      </p:pic>
      <p:pic>
        <p:nvPicPr>
          <p:cNvPr id="5" name="分析.EPS" descr="id:21474886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2050048"/>
            <a:ext cx="2015490" cy="370840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6891262"/>
              </p:ext>
            </p:extLst>
          </p:nvPr>
        </p:nvGraphicFramePr>
        <p:xfrm>
          <a:off x="343711" y="2555851"/>
          <a:ext cx="11502992" cy="3816424"/>
        </p:xfrm>
        <a:graphic>
          <a:graphicData uri="http://schemas.openxmlformats.org/drawingml/2006/table">
            <a:tbl>
              <a:tblPr firstRow="1" firstCol="1" bandRow="1"/>
              <a:tblGrid>
                <a:gridCol w="1431015">
                  <a:extLst>
                    <a:ext uri="{9D8B030D-6E8A-4147-A177-3AD203B41FA5}">
                      <a16:colId xmlns:a16="http://schemas.microsoft.com/office/drawing/2014/main" val="67202895"/>
                    </a:ext>
                  </a:extLst>
                </a:gridCol>
                <a:gridCol w="10071977">
                  <a:extLst>
                    <a:ext uri="{9D8B030D-6E8A-4147-A177-3AD203B41FA5}">
                      <a16:colId xmlns:a16="http://schemas.microsoft.com/office/drawing/2014/main" val="4129240458"/>
                    </a:ext>
                  </a:extLst>
                </a:gridCol>
              </a:tblGrid>
              <a:tr h="44365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方正清刻本悦宋简体"/>
                          <a:cs typeface="Times New Roman" panose="02020603050405020304" pitchFamily="18" charset="0"/>
                        </a:rPr>
                        <a:t>语言建构与运用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方正清刻本悦宋简体"/>
                          <a:cs typeface="Times New Roman" panose="02020603050405020304" pitchFamily="18" charset="0"/>
                        </a:rPr>
                        <a:t>思维发展与提升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3019192"/>
                  </a:ext>
                </a:extLst>
              </a:tr>
              <a:tr h="243202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潜台词是指隐藏在台词背后的弦外之音、言外之意，是人物的思想、愿望、目的，是台词的真实含义。品读潜台词，可以通过人物的表层语言，辨明人物潜在的心理动机和真正的话语目的，挖掘人物心灵深处的情感，引发深层次的心理交锋，从而理解作者所塑造的丰满的人物形象，领略剧本内在的戏剧魅力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042510"/>
                  </a:ext>
                </a:extLst>
              </a:tr>
              <a:tr h="94074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常见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设问方式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文中巧妙地通过潜台词表现了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，请选择两处加以分析。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请根据剧本内容分析文章画线语句的潜台词。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24551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8585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潜台词的魅力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言简意赅，丰富思想内涵。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表意委婉，增强语言魅力。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独具张力，展现人物内心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3.EPS" descr="id:21474886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825912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458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 题 技 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抓住关键词句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通过关键词句，理解人物的复杂心理和表现出来的人物性格。比如在《雷雨》中，周朴园说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你来干什么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干什么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这个词就包含了他对鲁侍萍的复杂情感和疑问，可能是在质问鲁侍萍为何出现在这里，是不是来敲诈他，或者是对过去感情的一种逃避等。又如《茶馆》中，李三说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改良！改良！越改越凉，冰凉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，他通过重复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，强调了对社会现状的不满和对未来的绝望。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071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联系相关情节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节的发展和冲突是分析潜台词的重要依据。如在《哈姆莱特》中，哈姆莱特与克劳狄斯之间的冲突贯串全剧，哈姆莱特的语言往往是为了揭露克劳狄斯的罪行和自己的复仇计划，潜台词就是他对克劳狄斯的仇恨和对复仇的坚定决心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结合舞台说明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舞台提示包括场景布置、人物上场和下场、道具的使用、舞台气氛等，这些都可以为分析潜台词提供线索。如在《茶馆》中，茶馆的布置和道具，如茶壶、茶碗、长凳等，都能够体现出茶馆的特色和时代背景，而人物在这些场景中的动作和台词，也与这些舞台提示相呼应，共同传达出潜台词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348260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1224</Words>
  <Application>Microsoft Office PowerPoint</Application>
  <PresentationFormat>自定义</PresentationFormat>
  <Paragraphs>55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方正清刻本悦宋简体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407</cp:revision>
  <dcterms:created xsi:type="dcterms:W3CDTF">2020-11-06T05:24:00Z</dcterms:created>
  <dcterms:modified xsi:type="dcterms:W3CDTF">2025-09-21T03:29:38Z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